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820" r:id="rId2"/>
    <p:sldId id="821" r:id="rId3"/>
    <p:sldId id="757" r:id="rId4"/>
    <p:sldId id="760" r:id="rId5"/>
    <p:sldId id="822" r:id="rId6"/>
    <p:sldId id="765" r:id="rId7"/>
    <p:sldId id="771" r:id="rId8"/>
    <p:sldId id="772" r:id="rId9"/>
    <p:sldId id="363" r:id="rId10"/>
    <p:sldId id="817" r:id="rId11"/>
    <p:sldId id="814" r:id="rId12"/>
    <p:sldId id="813" r:id="rId13"/>
    <p:sldId id="809" r:id="rId14"/>
    <p:sldId id="810" r:id="rId15"/>
    <p:sldId id="811" r:id="rId16"/>
    <p:sldId id="819" r:id="rId17"/>
    <p:sldId id="812" r:id="rId18"/>
    <p:sldId id="81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20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Sheet1!$B$2:$B$51</c:f>
              <c:strCache>
                <c:ptCount val="50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  <c:pt idx="35">
                  <c:v>do</c:v>
                </c:pt>
                <c:pt idx="36">
                  <c:v>what</c:v>
                </c:pt>
                <c:pt idx="37">
                  <c:v>no</c:v>
                </c:pt>
                <c:pt idx="38">
                  <c:v>when</c:v>
                </c:pt>
                <c:pt idx="39">
                  <c:v>lol</c:v>
                </c:pt>
                <c:pt idx="40">
                  <c:v>we</c:v>
                </c:pt>
                <c:pt idx="41">
                  <c:v>was</c:v>
                </c:pt>
                <c:pt idx="42">
                  <c:v>new</c:v>
                </c:pt>
                <c:pt idx="43">
                  <c:v>one</c:v>
                </c:pt>
                <c:pt idx="44">
                  <c:v>follow</c:v>
                </c:pt>
                <c:pt idx="45">
                  <c:v>out</c:v>
                </c:pt>
                <c:pt idx="46">
                  <c:v>can</c:v>
                </c:pt>
                <c:pt idx="47">
                  <c:v>u</c:v>
                </c:pt>
                <c:pt idx="48">
                  <c:v>now</c:v>
                </c:pt>
                <c:pt idx="49">
                  <c:v>go</c:v>
                </c:pt>
              </c:strCache>
            </c:strRef>
          </c:cat>
          <c:val>
            <c:numRef>
              <c:f>Sheet1!$C$2:$C$51</c:f>
              <c:numCache>
                <c:formatCode>#,##0</c:formatCode>
                <c:ptCount val="5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9-485F-9662-189C20C06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369968408"/>
        <c:axId val="369963704"/>
      </c:barChart>
      <c:catAx>
        <c:axId val="369968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9963704"/>
        <c:crosses val="autoZero"/>
        <c:auto val="1"/>
        <c:lblAlgn val="ctr"/>
        <c:lblOffset val="100"/>
        <c:noMultiLvlLbl val="0"/>
      </c:catAx>
      <c:valAx>
        <c:axId val="3699637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Sheet5!$F$2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Sheet5!$E$3:$E$27</c:f>
              <c:strCache>
                <c:ptCount val="25"/>
                <c:pt idx="0">
                  <c:v>Monaco</c:v>
                </c:pt>
                <c:pt idx="1">
                  <c:v>Liechtenstein</c:v>
                </c:pt>
                <c:pt idx="2">
                  <c:v>Bermuda</c:v>
                </c:pt>
                <c:pt idx="3">
                  <c:v>Switzerland</c:v>
                </c:pt>
                <c:pt idx="4">
                  <c:v>Norway</c:v>
                </c:pt>
                <c:pt idx="5">
                  <c:v>Macao</c:v>
                </c:pt>
                <c:pt idx="6">
                  <c:v>Luxembourg</c:v>
                </c:pt>
                <c:pt idx="7">
                  <c:v>Iceland</c:v>
                </c:pt>
                <c:pt idx="8">
                  <c:v>United States</c:v>
                </c:pt>
                <c:pt idx="9">
                  <c:v>Denmark</c:v>
                </c:pt>
                <c:pt idx="10">
                  <c:v>Singapore</c:v>
                </c:pt>
                <c:pt idx="11">
                  <c:v>Ireland</c:v>
                </c:pt>
                <c:pt idx="12">
                  <c:v>Sweden</c:v>
                </c:pt>
                <c:pt idx="13">
                  <c:v>Australia</c:v>
                </c:pt>
                <c:pt idx="14">
                  <c:v>Netherlands</c:v>
                </c:pt>
                <c:pt idx="15">
                  <c:v>Hong Kong</c:v>
                </c:pt>
                <c:pt idx="16">
                  <c:v>Austria</c:v>
                </c:pt>
                <c:pt idx="17">
                  <c:v>Finland</c:v>
                </c:pt>
                <c:pt idx="18">
                  <c:v>Germany</c:v>
                </c:pt>
                <c:pt idx="19">
                  <c:v>Canada</c:v>
                </c:pt>
                <c:pt idx="20">
                  <c:v>Belgium</c:v>
                </c:pt>
                <c:pt idx="21">
                  <c:v>United Kingdom</c:v>
                </c:pt>
                <c:pt idx="22">
                  <c:v>United Arab Emirates</c:v>
                </c:pt>
                <c:pt idx="23">
                  <c:v>New Zealand</c:v>
                </c:pt>
                <c:pt idx="24">
                  <c:v>Japan</c:v>
                </c:pt>
              </c:strCache>
            </c:strRef>
          </c:cat>
          <c:val>
            <c:numRef>
              <c:f>Sheet5!$F$3:$F$27</c:f>
              <c:numCache>
                <c:formatCode>General</c:formatCode>
                <c:ptCount val="25"/>
                <c:pt idx="0">
                  <c:v>186080</c:v>
                </c:pt>
                <c:pt idx="1">
                  <c:v>116300</c:v>
                </c:pt>
                <c:pt idx="2">
                  <c:v>106140</c:v>
                </c:pt>
                <c:pt idx="3">
                  <c:v>81130</c:v>
                </c:pt>
                <c:pt idx="4">
                  <c:v>76160</c:v>
                </c:pt>
                <c:pt idx="5">
                  <c:v>72050</c:v>
                </c:pt>
                <c:pt idx="6">
                  <c:v>70790</c:v>
                </c:pt>
                <c:pt idx="7">
                  <c:v>60500</c:v>
                </c:pt>
                <c:pt idx="8">
                  <c:v>59160</c:v>
                </c:pt>
                <c:pt idx="9">
                  <c:v>55330</c:v>
                </c:pt>
                <c:pt idx="10">
                  <c:v>54530</c:v>
                </c:pt>
                <c:pt idx="11">
                  <c:v>53370</c:v>
                </c:pt>
                <c:pt idx="12">
                  <c:v>52270</c:v>
                </c:pt>
                <c:pt idx="13">
                  <c:v>51360</c:v>
                </c:pt>
                <c:pt idx="14">
                  <c:v>46910</c:v>
                </c:pt>
                <c:pt idx="15">
                  <c:v>46310</c:v>
                </c:pt>
                <c:pt idx="16">
                  <c:v>45360</c:v>
                </c:pt>
                <c:pt idx="17">
                  <c:v>44760</c:v>
                </c:pt>
                <c:pt idx="18">
                  <c:v>43700</c:v>
                </c:pt>
                <c:pt idx="19">
                  <c:v>42790</c:v>
                </c:pt>
                <c:pt idx="20">
                  <c:v>42050</c:v>
                </c:pt>
                <c:pt idx="21">
                  <c:v>40600</c:v>
                </c:pt>
                <c:pt idx="22">
                  <c:v>39130</c:v>
                </c:pt>
                <c:pt idx="23">
                  <c:v>38780</c:v>
                </c:pt>
                <c:pt idx="24">
                  <c:v>38520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8B-4DD6-A392-91384B65F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3312"/>
        <c:axId val="369965272"/>
      </c:barChart>
      <c:catAx>
        <c:axId val="36996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272"/>
        <c:crosses val="autoZero"/>
        <c:auto val="1"/>
        <c:lblAlgn val="ctr"/>
        <c:lblOffset val="100"/>
        <c:noMultiLvlLbl val="0"/>
      </c:catAx>
      <c:valAx>
        <c:axId val="369965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6/14/21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6/14/21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6/14/21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6/14/21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6/14/21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6/14/21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6/14/21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s://www.worlddata.info/average-income.php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5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6D5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DD98019-0FBA-4E40-889D-BD975B1C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833216"/>
            <a:ext cx="877824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dirty="0">
                <a:solidFill>
                  <a:srgbClr val="6D5939"/>
                </a:solidFill>
              </a:rPr>
              <a:t>Just looking for your attendance</a:t>
            </a:r>
          </a:p>
        </p:txBody>
      </p:sp>
      <p:pic>
        <p:nvPicPr>
          <p:cNvPr id="1026" name="Picture 2" descr="50+ Please take attendance ideas | attendance, teacher humor, teaching humor">
            <a:extLst>
              <a:ext uri="{FF2B5EF4-FFF2-40B4-BE49-F238E27FC236}">
                <a16:creationId xmlns:a16="http://schemas.microsoft.com/office/drawing/2014/main" id="{13DB3DD2-DD2B-0C4F-BF31-90B9CC913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r="2" b="20916"/>
          <a:stretch/>
        </p:blipFill>
        <p:spPr bwMode="auto">
          <a:xfrm>
            <a:off x="182880" y="548640"/>
            <a:ext cx="8778240" cy="34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A096D-A8F7-6C43-8426-892368D7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200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6/14/21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6072E-499C-FE4A-8960-8049CE4C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59585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6D5939"/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7FF3-0989-8249-B582-ECA78389A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defRPr/>
            </a:pPr>
            <a:fld id="{37290FF7-652B-4475-AEAB-8B1A5D23AE09}" type="slidenum">
              <a:rPr lang="en-US" sz="1200">
                <a:solidFill>
                  <a:schemeClr val="accent1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spcAft>
                  <a:spcPts val="600"/>
                </a:spcAft>
                <a:defRPr/>
              </a:pPr>
              <a:t>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98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6/14/21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46100"/>
            <a:ext cx="40259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751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6/14/21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﻿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live_E_other_wordcloud_libs.R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365126"/>
            <a:ext cx="8706118" cy="591477"/>
          </a:xfrm>
        </p:spPr>
        <p:txBody>
          <a:bodyPr/>
          <a:lstStyle/>
          <a:p>
            <a:r>
              <a:rPr lang="en-US" dirty="0" err="1"/>
              <a:t>Experimental_Z_Retailers_polarized_wordcloud.R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C8B2C-5E08-D742-B5B7-69692CFB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10D29-1533-3541-9ED3-13C2425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F7699-754E-3441-A000-48FD01642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280-FEB5-1449-8A57-043C87AF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6430C-E508-4238-883B-1D404A3A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61181-812B-460C-9982-78B0E319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in a Corpus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57E7-740F-4E78-9E5A-BC2F6699C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AB63-6B8D-4C52-88BF-3ED38FA26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F6CE9C-A57B-4745-A109-34703F38C5D0}"/>
              </a:ext>
            </a:extLst>
          </p:cNvPr>
          <p:cNvGraphicFramePr>
            <a:graphicFrameLocks/>
          </p:cNvGraphicFramePr>
          <p:nvPr/>
        </p:nvGraphicFramePr>
        <p:xfrm>
          <a:off x="840940" y="1111050"/>
          <a:ext cx="7462121" cy="35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2D70CB0-BE1E-4D83-B964-8AD7B68B9253}"/>
              </a:ext>
            </a:extLst>
          </p:cNvPr>
          <p:cNvSpPr/>
          <p:nvPr/>
        </p:nvSpPr>
        <p:spPr>
          <a:xfrm>
            <a:off x="179917" y="109720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this distribution called?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8CB044-EC12-614D-9AD6-10DF05F047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CFB61F-A670-614F-B8CE-7D7D9AAA4B3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0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C347-821A-4A53-BE6F-AA598F2B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611A7-1CF9-40F4-B19C-B798B0C8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</a:t>
            </a:r>
            <a:r>
              <a:rPr lang="en-US" sz="1600" dirty="0"/>
              <a:t>The frequency of a word is inversely related to its rank in a word frequency matrix.</a:t>
            </a:r>
            <a:br>
              <a:rPr lang="en-US" sz="1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78605-D47F-487D-B818-864942717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89D5-76B3-4F96-8A7C-A58AB148B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F16E-B7E1-4316-A709-6BF9303EDE9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language this means we should expect some words to be more frequent.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79347-3F95-4D61-A765-8971986126DA}"/>
              </a:ext>
            </a:extLst>
          </p:cNvPr>
          <p:cNvSpPr txBox="1"/>
          <p:nvPr/>
        </p:nvSpPr>
        <p:spPr>
          <a:xfrm>
            <a:off x="459955" y="2644170"/>
            <a:ext cx="3991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Observation or Word A appears N times</a:t>
            </a:r>
          </a:p>
          <a:p>
            <a:pPr marL="342900" indent="-342900">
              <a:buAutoNum type="arabicPeriod"/>
            </a:pPr>
            <a:r>
              <a:rPr lang="en-US" sz="1600" dirty="0"/>
              <a:t>Word B is expected to appear N/2</a:t>
            </a:r>
          </a:p>
          <a:p>
            <a:pPr marL="342900" indent="-342900">
              <a:buAutoNum type="arabicPeriod"/>
            </a:pPr>
            <a:r>
              <a:rPr lang="en-US" sz="1600" dirty="0"/>
              <a:t>Word C is expected to appear N/3</a:t>
            </a:r>
          </a:p>
          <a:p>
            <a:pPr marL="342900" indent="-342900">
              <a:buAutoNum type="arabicPeriod"/>
            </a:pPr>
            <a:r>
              <a:rPr lang="en-US" sz="1600" dirty="0"/>
              <a:t>Word D is expected to appear N/4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53F2-E7B8-45E4-87B0-2426B549AAFE}"/>
              </a:ext>
            </a:extLst>
          </p:cNvPr>
          <p:cNvSpPr txBox="1"/>
          <p:nvPr/>
        </p:nvSpPr>
        <p:spPr>
          <a:xfrm rot="16200000">
            <a:off x="-370032" y="3343501"/>
            <a:ext cx="11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Term Rank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300B3-1357-4B03-A779-79D15FB87EE3}"/>
              </a:ext>
            </a:extLst>
          </p:cNvPr>
          <p:cNvSpPr txBox="1"/>
          <p:nvPr/>
        </p:nvSpPr>
        <p:spPr>
          <a:xfrm>
            <a:off x="119179" y="6114626"/>
            <a:ext cx="2909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https://www.worlddata.info/average-income.php</a:t>
            </a:r>
            <a:endParaRPr lang="en-US" sz="105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652AAF0-C231-4BF5-ACB1-A81F25076C75}"/>
              </a:ext>
            </a:extLst>
          </p:cNvPr>
          <p:cNvGraphicFramePr>
            <a:graphicFrameLocks/>
          </p:cNvGraphicFramePr>
          <p:nvPr/>
        </p:nvGraphicFramePr>
        <p:xfrm>
          <a:off x="4385186" y="1968886"/>
          <a:ext cx="4578893" cy="31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492C65-9AAA-3044-A8A2-FB800E5D9F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FC444F-31DF-2F42-9D53-1532A36643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DD447-9C9E-5A44-8340-D5E5E066C3CF}"/>
              </a:ext>
            </a:extLst>
          </p:cNvPr>
          <p:cNvSpPr/>
          <p:nvPr/>
        </p:nvSpPr>
        <p:spPr>
          <a:xfrm>
            <a:off x="6282639" y="5987019"/>
            <a:ext cx="28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B_Frequency_Associations.R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9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C8B2C-5E08-D742-B5B7-69692CFB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10D29-1533-3541-9ED3-13C2425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Associations, like correlation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F7699-754E-3441-A000-48FD01642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280-FEB5-1449-8A57-043C87AF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CEF44-C4A0-5540-ACC8-CB71367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" y="1542282"/>
            <a:ext cx="8249265" cy="4069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AE7CB7-9E65-104E-A091-9FD48EEFA78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word X appears what proportion of the time does word Y appear?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2B1C6-602F-4E46-BC61-32742098F5EC}"/>
              </a:ext>
            </a:extLst>
          </p:cNvPr>
          <p:cNvSpPr/>
          <p:nvPr/>
        </p:nvSpPr>
        <p:spPr>
          <a:xfrm>
            <a:off x="6282639" y="5987019"/>
            <a:ext cx="28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B_Frequency_Associations.R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6/14/21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745CCC7-3DB1-4742-BA50-EDBC10B38518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C490A-C540-084F-9135-C46EE01AE414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1D544-0AA9-7A4D-BFE5-545320DFBD76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6/14/21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618</Words>
  <Application>Microsoft Macintosh PowerPoint</Application>
  <PresentationFormat>On-screen Show (4:3)</PresentationFormat>
  <Paragraphs>140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Consolas</vt:lpstr>
      <vt:lpstr>1_Office Theme</vt:lpstr>
      <vt:lpstr>Just looking for your attendance</vt:lpstr>
      <vt:lpstr>Review</vt:lpstr>
      <vt:lpstr>Word Frequency in a Corpus</vt:lpstr>
      <vt:lpstr>Zipf’s Law: The frequency of a word is inversely related to its rank in a word frequency matrix. </vt:lpstr>
      <vt:lpstr>Associations, like correlation</vt:lpstr>
      <vt:lpstr>PowerPoint Presentation</vt:lpstr>
      <vt:lpstr>Word Networks…Social Network Analysis</vt:lpstr>
      <vt:lpstr>Word cloud of Term Associations</vt:lpstr>
      <vt:lpstr>A safe/supportive learning environment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﻿live_D_Pyramid_plots.R</vt:lpstr>
      <vt:lpstr>Open ﻿live_E_other_wordcloud_libs.R </vt:lpstr>
      <vt:lpstr>Lab/Homework</vt:lpstr>
      <vt:lpstr>Experimental_Z_Retailers_polarized_wordcloud.R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looking for your attendance</dc:title>
  <dc:creator>Kwartler, Edward</dc:creator>
  <cp:lastModifiedBy>Kwartler, Edward</cp:lastModifiedBy>
  <cp:revision>3</cp:revision>
  <dcterms:created xsi:type="dcterms:W3CDTF">2021-01-10T19:38:34Z</dcterms:created>
  <dcterms:modified xsi:type="dcterms:W3CDTF">2021-06-15T02:17:48Z</dcterms:modified>
</cp:coreProperties>
</file>